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82828"/>
    <a:srgbClr val="8F45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05" autoAdjust="0"/>
  </p:normalViewPr>
  <p:slideViewPr>
    <p:cSldViewPr>
      <p:cViewPr varScale="1">
        <p:scale>
          <a:sx n="90" d="100"/>
          <a:sy n="90" d="100"/>
        </p:scale>
        <p:origin x="-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8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4FF45E-4D38-44AF-8CCB-2FE4A6326D59}" type="datetimeFigureOut">
              <a:rPr lang="en-US"/>
              <a:pPr>
                <a:defRPr/>
              </a:pPr>
              <a:t>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E212A2-0CCB-492B-9B3A-CE4D5C37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3D0E48-4DEB-4FC4-97FA-CA5D08B0E2E5}" type="datetimeFigureOut">
              <a:rPr lang="en-US"/>
              <a:pPr>
                <a:defRPr/>
              </a:pPr>
              <a:t>1/8/13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5C2C557-103A-4D4E-B19F-1F368F22B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* Periods 2,4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CABA4B-16AD-4C01-B4F0-58AB7083DE92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* Periods 2,4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CABA4B-16AD-4C01-B4F0-58AB7083DE92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 userDrawn="1"/>
        </p:nvSpPr>
        <p:spPr>
          <a:xfrm>
            <a:off x="0" y="0"/>
            <a:ext cx="9144000" cy="1981200"/>
          </a:xfrm>
          <a:prstGeom prst="round2SameRect">
            <a:avLst>
              <a:gd name="adj1" fmla="val 0"/>
              <a:gd name="adj2" fmla="val 43281"/>
            </a:avLst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 userDrawn="1"/>
        </p:nvGrpSpPr>
        <p:grpSpPr bwMode="auto">
          <a:xfrm>
            <a:off x="304800" y="381000"/>
            <a:ext cx="1219200" cy="1295400"/>
            <a:chOff x="304800" y="381000"/>
            <a:chExt cx="1219200" cy="1295400"/>
          </a:xfrm>
        </p:grpSpPr>
        <p:sp>
          <p:nvSpPr>
            <p:cNvPr id="6" name="Oval 5"/>
            <p:cNvSpPr/>
            <p:nvPr userDrawn="1"/>
          </p:nvSpPr>
          <p:spPr>
            <a:xfrm>
              <a:off x="304800" y="381000"/>
              <a:ext cx="1219200" cy="1295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Up Arrow 6"/>
            <p:cNvSpPr/>
            <p:nvPr userDrawn="1"/>
          </p:nvSpPr>
          <p:spPr>
            <a:xfrm>
              <a:off x="762000" y="1109663"/>
              <a:ext cx="304800" cy="32385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Up Arrow 9"/>
            <p:cNvSpPr/>
            <p:nvPr userDrawn="1"/>
          </p:nvSpPr>
          <p:spPr>
            <a:xfrm rot="5400000">
              <a:off x="523875" y="876300"/>
              <a:ext cx="32385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Up Arrow 10"/>
            <p:cNvSpPr/>
            <p:nvPr userDrawn="1"/>
          </p:nvSpPr>
          <p:spPr>
            <a:xfrm rot="10800000">
              <a:off x="762000" y="623886"/>
              <a:ext cx="304800" cy="32385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Up Arrow 11"/>
            <p:cNvSpPr/>
            <p:nvPr userDrawn="1"/>
          </p:nvSpPr>
          <p:spPr>
            <a:xfrm rot="16200000">
              <a:off x="981075" y="876300"/>
              <a:ext cx="32385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3" name="Picture 30" descr="improv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4826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6934200" cy="1066800"/>
          </a:xfrm>
        </p:spPr>
        <p:txBody>
          <a:bodyPr/>
          <a:lstStyle>
            <a:lvl1pPr>
              <a:defRPr sz="440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1295400"/>
            <a:ext cx="69342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C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400" smtClean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35560A61-F5FB-4FA0-9524-E81CF1BADF58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30994C55-1F40-4AE2-83B6-26E778CA49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0E73-D344-491F-A70A-526D4784001E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C179-AC7F-4618-B044-7A56FD49C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Pr>
        <a:gradFill flip="none" rotWithShape="1">
          <a:gsLst>
            <a:gs pos="0">
              <a:schemeClr val="bg1"/>
            </a:gs>
            <a:gs pos="60000">
              <a:schemeClr val="bg1">
                <a:lumMod val="95000"/>
              </a:schemeClr>
            </a:gs>
            <a:gs pos="8000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/>
          <p:cNvSpPr/>
          <p:nvPr userDrawn="1"/>
        </p:nvSpPr>
        <p:spPr>
          <a:xfrm rot="5400000">
            <a:off x="6934200" y="-68580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 userDrawn="1"/>
        </p:nvGrpSpPr>
        <p:grpSpPr bwMode="auto">
          <a:xfrm rot="5400000">
            <a:off x="7534275" y="190500"/>
            <a:ext cx="1219200" cy="1295400"/>
            <a:chOff x="457200" y="381000"/>
            <a:chExt cx="1219200" cy="1219200"/>
          </a:xfrm>
        </p:grpSpPr>
        <p:sp>
          <p:nvSpPr>
            <p:cNvPr id="6" name="Oval 5"/>
            <p:cNvSpPr/>
            <p:nvPr userDrawn="1"/>
          </p:nvSpPr>
          <p:spPr>
            <a:xfrm>
              <a:off x="457200" y="381000"/>
              <a:ext cx="1219200" cy="1219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Up Arrow 6"/>
            <p:cNvSpPr/>
            <p:nvPr userDrawn="1"/>
          </p:nvSpPr>
          <p:spPr>
            <a:xfrm>
              <a:off x="914400" y="1066800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Up Arrow 7"/>
            <p:cNvSpPr/>
            <p:nvPr userDrawn="1"/>
          </p:nvSpPr>
          <p:spPr>
            <a:xfrm rot="5400000">
              <a:off x="685800" y="838200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Up Arrow 8"/>
            <p:cNvSpPr/>
            <p:nvPr userDrawn="1"/>
          </p:nvSpPr>
          <p:spPr>
            <a:xfrm rot="10800000">
              <a:off x="914400" y="609599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Up Arrow 9"/>
            <p:cNvSpPr/>
            <p:nvPr userDrawn="1"/>
          </p:nvSpPr>
          <p:spPr>
            <a:xfrm rot="16200000">
              <a:off x="1143000" y="838200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1524000"/>
            <a:ext cx="1524000" cy="460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477000" cy="5592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5A1B-90E5-4D90-8E0D-5C3CEB0C695E}" type="datetimeFigureOut">
              <a:rPr lang="en-US"/>
              <a:pPr>
                <a:defRPr/>
              </a:pPr>
              <a:t>1/8/13</a:t>
            </a:fld>
            <a:endParaRPr lang="en-US"/>
          </a:p>
        </p:txBody>
      </p:sp>
      <p:sp>
        <p:nvSpPr>
          <p:cNvPr id="12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305C-ACED-49A0-B5F2-925CC997A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00200" y="1524000"/>
            <a:ext cx="7165848" cy="46482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0C39-91DC-4AE9-A0A1-EF192335028B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F385-8851-4A82-9019-7F9CF7A7B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 userDrawn="1"/>
        </p:nvSpPr>
        <p:spPr>
          <a:xfrm rot="5400000">
            <a:off x="4648200" y="-2743200"/>
            <a:ext cx="1447800" cy="7543800"/>
          </a:xfrm>
          <a:prstGeom prst="round2SameRect">
            <a:avLst>
              <a:gd name="adj1" fmla="val 0"/>
              <a:gd name="adj2" fmla="val 31988"/>
            </a:avLst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828800"/>
            <a:ext cx="7010400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7010400" cy="990600"/>
          </a:xfrm>
        </p:spPr>
        <p:txBody>
          <a:bodyPr anchor="ctr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21E0-C209-4E69-AF13-F4185473D433}" type="datetimeFigureOut">
              <a:rPr lang="en-US"/>
              <a:pPr>
                <a:defRPr/>
              </a:pPr>
              <a:t>1/8/13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CAFDF-3AC6-4004-B344-4813FEBF6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34000" y="1589567"/>
            <a:ext cx="3429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1600200" y="1600200"/>
            <a:ext cx="3429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3162-F655-4B1F-8AE5-B3CE0CEE71E8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0F4D-6A62-4909-A6BF-93920034B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334000" y="2438400"/>
            <a:ext cx="3429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334000" y="1752600"/>
            <a:ext cx="3429000" cy="640080"/>
          </a:xfrm>
          <a:gradFill flip="none" rotWithShape="1">
            <a:gsLst>
              <a:gs pos="0">
                <a:srgbClr val="8F45C7">
                  <a:shade val="30000"/>
                  <a:satMod val="115000"/>
                </a:srgbClr>
              </a:gs>
              <a:gs pos="50000">
                <a:srgbClr val="8F45C7">
                  <a:shade val="67500"/>
                  <a:satMod val="115000"/>
                </a:srgbClr>
              </a:gs>
              <a:gs pos="100000">
                <a:srgbClr val="8F45C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400" b="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1600200" y="2438400"/>
            <a:ext cx="3429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600200" y="1752600"/>
            <a:ext cx="3429000" cy="64008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400" b="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295401"/>
            <a:ext cx="71628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6118-3D31-4554-93E3-3C389FE95F82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3080-F41D-49A8-9296-25A885E03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ED71-1932-4B76-9BB5-10C2DFA825E6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B029-EB9B-4396-9900-BACBCB0F6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917E7-F33D-4998-9D20-9FDE5C652D9A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7412-5548-42C2-BF2E-7F365CE77D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828800"/>
            <a:ext cx="1447800" cy="4343400"/>
          </a:xfr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52600" y="1828800"/>
            <a:ext cx="7010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6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600200" y="1295401"/>
            <a:ext cx="71628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2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78FB-5E34-458D-9CBF-15CE3A9FDE03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526A6-1743-4A39-98AD-8DBC13791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 rot="5400000">
            <a:off x="4762500" y="1104900"/>
            <a:ext cx="838200" cy="7924800"/>
          </a:xfrm>
          <a:prstGeom prst="round2SameRect">
            <a:avLst>
              <a:gd name="adj1" fmla="val 0"/>
              <a:gd name="adj2" fmla="val 31988"/>
            </a:avLst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562600"/>
            <a:ext cx="7543800" cy="6096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200" y="0"/>
            <a:ext cx="7543800" cy="4568952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3760B-2DA8-4264-98DC-BEF723835F48}" type="datetimeFigureOut">
              <a:rPr lang="en-US"/>
              <a:pPr>
                <a:defRPr/>
              </a:pPr>
              <a:t>1/8/13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6020F-0986-4721-97B9-9AC96BEA2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60000">
              <a:schemeClr val="bg1">
                <a:lumMod val="95000"/>
              </a:schemeClr>
            </a:gs>
            <a:gs pos="8000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alf Frame 22"/>
          <p:cNvSpPr/>
          <p:nvPr/>
        </p:nvSpPr>
        <p:spPr>
          <a:xfrm>
            <a:off x="0" y="0"/>
            <a:ext cx="1524000" cy="2895600"/>
          </a:xfrm>
          <a:prstGeom prst="halfFrame">
            <a:avLst/>
          </a:prstGeom>
          <a:solidFill>
            <a:srgbClr val="0070C0"/>
          </a:solidFill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convex"/>
            <a:contourClr>
              <a:schemeClr val="accent1"/>
            </a:contourClr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62800" cy="990600"/>
          </a:xfrm>
          <a:prstGeom prst="rect">
            <a:avLst/>
          </a:prstGeom>
        </p:spPr>
        <p:txBody>
          <a:bodyPr vert="horz" anchor="b" anchorCtr="0">
            <a:norm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600200" y="1524000"/>
            <a:ext cx="71659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295400" y="6248400"/>
            <a:ext cx="17526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0C3350B-E2AF-46B2-B5B5-4607B73172EC}" type="datetimeFigureOut">
              <a:rPr lang="en-US"/>
              <a:pPr>
                <a:defRPr/>
              </a:pPr>
              <a:t>1/8/13</a:t>
            </a:fld>
            <a:endParaRPr lang="en-US" dirty="0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56388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381000" y="6248400"/>
            <a:ext cx="838200" cy="3206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24C735-1D63-4F16-8478-6D4AF080D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2" name="Group 14"/>
          <p:cNvGrpSpPr>
            <a:grpSpLocks/>
          </p:cNvGrpSpPr>
          <p:nvPr/>
        </p:nvGrpSpPr>
        <p:grpSpPr bwMode="auto">
          <a:xfrm>
            <a:off x="228600" y="381000"/>
            <a:ext cx="1219200" cy="1295400"/>
            <a:chOff x="457200" y="381000"/>
            <a:chExt cx="1219200" cy="1219200"/>
          </a:xfrm>
        </p:grpSpPr>
        <p:sp>
          <p:nvSpPr>
            <p:cNvPr id="16" name="Oval 15"/>
            <p:cNvSpPr/>
            <p:nvPr userDrawn="1"/>
          </p:nvSpPr>
          <p:spPr>
            <a:xfrm>
              <a:off x="457200" y="381000"/>
              <a:ext cx="1219200" cy="1219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7" name="Up Arrow 16"/>
            <p:cNvSpPr/>
            <p:nvPr userDrawn="1"/>
          </p:nvSpPr>
          <p:spPr>
            <a:xfrm>
              <a:off x="914400" y="1066800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Up Arrow 17"/>
            <p:cNvSpPr/>
            <p:nvPr userDrawn="1"/>
          </p:nvSpPr>
          <p:spPr>
            <a:xfrm rot="5400000">
              <a:off x="685800" y="838200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Up Arrow 18"/>
            <p:cNvSpPr/>
            <p:nvPr userDrawn="1"/>
          </p:nvSpPr>
          <p:spPr>
            <a:xfrm rot="10800000">
              <a:off x="914400" y="609599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Up Arrow 19"/>
            <p:cNvSpPr/>
            <p:nvPr userDrawn="1"/>
          </p:nvSpPr>
          <p:spPr>
            <a:xfrm rot="16200000">
              <a:off x="1143000" y="838200"/>
              <a:ext cx="304800" cy="304800"/>
            </a:xfrm>
            <a:prstGeom prst="upArrow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7030A0"/>
          </a:solidFill>
          <a:latin typeface="Tw Cen MT Condensed Extra Bold" pitchFamily="34" charset="0"/>
          <a:ea typeface="ＭＳ Ｐゴシック" pitchFamily="84" charset="-128"/>
          <a:cs typeface="ＭＳ Ｐゴシック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Tw Cen MT Condensed Extra Bold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tx2"/>
        </a:buClr>
        <a:buSzPct val="60000"/>
        <a:buFont typeface="Courier New" pitchFamily="84" charset="0"/>
        <a:buChar char="o"/>
        <a:defRPr sz="2900" kern="1200">
          <a:solidFill>
            <a:srgbClr val="262626"/>
          </a:solidFill>
          <a:latin typeface="Trebuchet MS" pitchFamily="34" charset="0"/>
          <a:ea typeface="ＭＳ Ｐゴシック" pitchFamily="84" charset="-128"/>
          <a:cs typeface="ＭＳ Ｐゴシック" pitchFamily="84" charset="-128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tx2"/>
        </a:buClr>
        <a:buSzPct val="70000"/>
        <a:buFont typeface="Courier New" pitchFamily="84" charset="0"/>
        <a:buChar char="o"/>
        <a:defRPr sz="2600" kern="1200">
          <a:solidFill>
            <a:srgbClr val="404040"/>
          </a:solidFill>
          <a:latin typeface="Trebuchet MS" pitchFamily="34" charset="0"/>
          <a:ea typeface="ＭＳ Ｐゴシック" pitchFamily="84" charset="-128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tx2"/>
        </a:buClr>
        <a:buSzPct val="75000"/>
        <a:buFont typeface="Courier New" pitchFamily="84" charset="0"/>
        <a:buChar char="o"/>
        <a:defRPr sz="2300" kern="1200">
          <a:solidFill>
            <a:srgbClr val="595959"/>
          </a:solidFill>
          <a:latin typeface="Trebuchet MS" pitchFamily="34" charset="0"/>
          <a:ea typeface="ＭＳ Ｐゴシック" pitchFamily="84" charset="-128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chemeClr val="tx2"/>
        </a:buClr>
        <a:buSzPct val="75000"/>
        <a:buFont typeface="Courier New" pitchFamily="84" charset="0"/>
        <a:buChar char="o"/>
        <a:defRPr sz="2000" kern="1200">
          <a:solidFill>
            <a:srgbClr val="7F7F7F"/>
          </a:solidFill>
          <a:latin typeface="Trebuchet MS" pitchFamily="34" charset="0"/>
          <a:ea typeface="ＭＳ Ｐゴシック" pitchFamily="84" charset="-128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chemeClr val="tx2"/>
        </a:buClr>
        <a:buSzPct val="65000"/>
        <a:buFont typeface="Courier New" pitchFamily="84" charset="0"/>
        <a:buChar char="o"/>
        <a:defRPr sz="2000" kern="1200">
          <a:solidFill>
            <a:srgbClr val="7F7F7F"/>
          </a:solidFill>
          <a:latin typeface="Trebuchet MS" pitchFamily="34" charset="0"/>
          <a:ea typeface="ＭＳ Ｐゴシック" pitchFamily="8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Benchmark Report 2012-2013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rebuchet MS" pitchFamily="84" charset="0"/>
              </a:rPr>
              <a:t>Ms. Shawn</a:t>
            </a:r>
          </a:p>
          <a:p>
            <a:r>
              <a:rPr lang="en-US" dirty="0" smtClean="0">
                <a:latin typeface="Trebuchet MS" pitchFamily="84" charset="0"/>
              </a:rPr>
              <a:t>English/ Social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7162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District Report- ELA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5260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09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Alliance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55.33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61.99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CRMA #5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46.89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55.49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CRMA #5- ELA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5260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620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Advanced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92D050"/>
                          </a:solidFill>
                        </a:rPr>
                        <a:t>Proficient</a:t>
                      </a:r>
                      <a:endParaRPr lang="en-US" sz="2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Basic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C000"/>
                          </a:solidFill>
                        </a:rPr>
                        <a:t>Below</a:t>
                      </a:r>
                      <a:r>
                        <a:rPr lang="en-US" sz="2200" baseline="0" dirty="0" smtClean="0">
                          <a:solidFill>
                            <a:srgbClr val="FFC000"/>
                          </a:solidFill>
                        </a:rPr>
                        <a:t> Basic</a:t>
                      </a:r>
                      <a:endParaRPr lang="en-US" sz="2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D82828"/>
                          </a:solidFill>
                        </a:rPr>
                        <a:t>Far</a:t>
                      </a:r>
                      <a:r>
                        <a:rPr lang="en-US" sz="2200" baseline="0" dirty="0" smtClean="0">
                          <a:solidFill>
                            <a:srgbClr val="D82828"/>
                          </a:solidFill>
                        </a:rPr>
                        <a:t> Below Basic</a:t>
                      </a:r>
                      <a:endParaRPr lang="en-US" sz="2200" dirty="0">
                        <a:solidFill>
                          <a:srgbClr val="D8282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2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ELA Class Report – BM2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295400"/>
          <a:ext cx="420624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/>
                <a:gridCol w="1402080"/>
                <a:gridCol w="1402080"/>
              </a:tblGrid>
              <a:tr h="609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Advanced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92D050"/>
                          </a:solidFill>
                        </a:rPr>
                        <a:t>Proficient</a:t>
                      </a:r>
                      <a:endParaRPr lang="en-US" sz="2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Basic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C000"/>
                          </a:solidFill>
                        </a:rPr>
                        <a:t>Below</a:t>
                      </a:r>
                      <a:r>
                        <a:rPr lang="en-US" sz="2200" baseline="0" dirty="0" smtClean="0">
                          <a:solidFill>
                            <a:srgbClr val="FFC000"/>
                          </a:solidFill>
                        </a:rPr>
                        <a:t> Basic</a:t>
                      </a:r>
                      <a:endParaRPr lang="en-US" sz="2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D82828"/>
                          </a:solidFill>
                        </a:rPr>
                        <a:t>Far</a:t>
                      </a:r>
                      <a:r>
                        <a:rPr lang="en-US" sz="2200" baseline="0" dirty="0" smtClean="0">
                          <a:solidFill>
                            <a:srgbClr val="D82828"/>
                          </a:solidFill>
                        </a:rPr>
                        <a:t> Below Basic</a:t>
                      </a:r>
                      <a:endParaRPr lang="en-US" sz="2200" dirty="0">
                        <a:solidFill>
                          <a:srgbClr val="D8282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638800" y="2286000"/>
            <a:ext cx="2286000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u="sng" dirty="0" smtClean="0">
                <a:latin typeface="Trebuchet MS" pitchFamily="84" charset="0"/>
              </a:rPr>
              <a:t>PROFICIENT</a:t>
            </a:r>
          </a:p>
          <a:p>
            <a:r>
              <a:rPr lang="en-US" dirty="0" smtClean="0">
                <a:latin typeface="Trebuchet MS" pitchFamily="84" charset="0"/>
              </a:rPr>
              <a:t>Michael</a:t>
            </a:r>
          </a:p>
          <a:p>
            <a:r>
              <a:rPr lang="en-US" dirty="0" smtClean="0">
                <a:latin typeface="Trebuchet MS" pitchFamily="84" charset="0"/>
              </a:rPr>
              <a:t>Samantha</a:t>
            </a:r>
          </a:p>
          <a:p>
            <a:r>
              <a:rPr lang="en-US" dirty="0" err="1" smtClean="0">
                <a:latin typeface="Trebuchet MS" pitchFamily="84" charset="0"/>
              </a:rPr>
              <a:t>Mikael</a:t>
            </a:r>
            <a:endParaRPr lang="en-US" dirty="0" smtClean="0">
              <a:latin typeface="Trebuchet MS" pitchFamily="84" charset="0"/>
            </a:endParaRPr>
          </a:p>
          <a:p>
            <a:r>
              <a:rPr lang="en-US" dirty="0" smtClean="0">
                <a:latin typeface="Trebuchet MS" pitchFamily="84" charset="0"/>
              </a:rPr>
              <a:t>Leslie</a:t>
            </a:r>
          </a:p>
          <a:p>
            <a:r>
              <a:rPr lang="en-US" dirty="0" smtClean="0">
                <a:latin typeface="Trebuchet MS" pitchFamily="84" charset="0"/>
              </a:rPr>
              <a:t>Alejandra</a:t>
            </a:r>
          </a:p>
          <a:p>
            <a:r>
              <a:rPr lang="en-US" dirty="0" smtClean="0">
                <a:latin typeface="Trebuchet MS" pitchFamily="84" charset="0"/>
              </a:rPr>
              <a:t>Alyssa</a:t>
            </a:r>
          </a:p>
          <a:p>
            <a:r>
              <a:rPr lang="en-US" dirty="0" smtClean="0">
                <a:latin typeface="Trebuchet MS" pitchFamily="84" charset="0"/>
              </a:rPr>
              <a:t>Jacob</a:t>
            </a:r>
          </a:p>
          <a:p>
            <a:r>
              <a:rPr lang="en-US" dirty="0" smtClean="0">
                <a:latin typeface="Trebuchet MS" pitchFamily="84" charset="0"/>
              </a:rPr>
              <a:t>Yerdicel</a:t>
            </a:r>
          </a:p>
          <a:p>
            <a:r>
              <a:rPr lang="en-US" dirty="0" smtClean="0">
                <a:latin typeface="Trebuchet MS" pitchFamily="84" charset="0"/>
              </a:rPr>
              <a:t>Daphne</a:t>
            </a:r>
          </a:p>
          <a:p>
            <a:r>
              <a:rPr lang="en-US" dirty="0" smtClean="0">
                <a:latin typeface="Trebuchet MS" pitchFamily="84" charset="0"/>
              </a:rPr>
              <a:t>Matthew R.</a:t>
            </a:r>
          </a:p>
          <a:p>
            <a:r>
              <a:rPr lang="en-US" dirty="0" smtClean="0">
                <a:latin typeface="Trebuchet MS" pitchFamily="84" charset="0"/>
              </a:rPr>
              <a:t>Alejandro</a:t>
            </a:r>
          </a:p>
          <a:p>
            <a:r>
              <a:rPr lang="en-US" dirty="0" smtClean="0">
                <a:latin typeface="Trebuchet MS" pitchFamily="84" charset="0"/>
              </a:rPr>
              <a:t>Victor</a:t>
            </a:r>
          </a:p>
          <a:p>
            <a:r>
              <a:rPr lang="en-US" dirty="0" err="1" smtClean="0">
                <a:latin typeface="Trebuchet MS" pitchFamily="84" charset="0"/>
              </a:rPr>
              <a:t>Citlalli</a:t>
            </a:r>
            <a:r>
              <a:rPr lang="en-US" dirty="0" smtClean="0">
                <a:latin typeface="Trebuchet MS" pitchFamily="84" charset="0"/>
              </a:rPr>
              <a:t/>
            </a:r>
            <a:br>
              <a:rPr lang="en-US" dirty="0" smtClean="0">
                <a:latin typeface="Trebuchet MS" pitchFamily="84" charset="0"/>
              </a:rPr>
            </a:br>
            <a:r>
              <a:rPr lang="en-US" dirty="0" smtClean="0">
                <a:latin typeface="Trebuchet MS" pitchFamily="84" charset="0"/>
              </a:rPr>
              <a:t>Matthew T.</a:t>
            </a:r>
          </a:p>
          <a:p>
            <a:r>
              <a:rPr lang="en-US" dirty="0" smtClean="0">
                <a:latin typeface="Trebuchet MS" pitchFamily="84" charset="0"/>
              </a:rPr>
              <a:t>Eric T.</a:t>
            </a:r>
          </a:p>
          <a:p>
            <a:endParaRPr lang="en-US" dirty="0">
              <a:latin typeface="Trebuchet MS" pitchFamily="8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172200" y="129540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u="sng" dirty="0" smtClean="0">
                <a:latin typeface="Trebuchet MS" pitchFamily="84" charset="0"/>
              </a:rPr>
              <a:t>ADVANCED</a:t>
            </a:r>
          </a:p>
          <a:p>
            <a:r>
              <a:rPr lang="en-US" dirty="0" smtClean="0">
                <a:latin typeface="Trebuchet MS" pitchFamily="84" charset="0"/>
              </a:rPr>
              <a:t>Jamileth</a:t>
            </a:r>
          </a:p>
          <a:p>
            <a:r>
              <a:rPr lang="en-US" dirty="0" smtClean="0">
                <a:latin typeface="Trebuchet MS" pitchFamily="84" charset="0"/>
              </a:rPr>
              <a:t>Marco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315200" y="2285285"/>
            <a:ext cx="2286000" cy="286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u="sng" dirty="0" smtClean="0">
                <a:latin typeface="Trebuchet MS" pitchFamily="84" charset="0"/>
              </a:rPr>
              <a:t>PROFICIENT</a:t>
            </a:r>
          </a:p>
          <a:p>
            <a:r>
              <a:rPr lang="en-US" dirty="0" smtClean="0">
                <a:latin typeface="Trebuchet MS" pitchFamily="84" charset="0"/>
              </a:rPr>
              <a:t>Aracely</a:t>
            </a:r>
          </a:p>
          <a:p>
            <a:r>
              <a:rPr lang="en-US" dirty="0" smtClean="0">
                <a:latin typeface="Trebuchet MS" pitchFamily="84" charset="0"/>
              </a:rPr>
              <a:t>Uriel</a:t>
            </a:r>
          </a:p>
          <a:p>
            <a:r>
              <a:rPr lang="en-US" dirty="0" smtClean="0">
                <a:latin typeface="Trebuchet MS" pitchFamily="84" charset="0"/>
              </a:rPr>
              <a:t>April</a:t>
            </a:r>
          </a:p>
          <a:p>
            <a:r>
              <a:rPr lang="en-US" dirty="0" smtClean="0">
                <a:latin typeface="Trebuchet MS" pitchFamily="84" charset="0"/>
              </a:rPr>
              <a:t>Luz</a:t>
            </a:r>
          </a:p>
          <a:p>
            <a:r>
              <a:rPr lang="en-US" dirty="0" smtClean="0">
                <a:latin typeface="Trebuchet MS" pitchFamily="84" charset="0"/>
              </a:rPr>
              <a:t>Melanie</a:t>
            </a:r>
          </a:p>
          <a:p>
            <a:r>
              <a:rPr lang="en-US" dirty="0" smtClean="0">
                <a:latin typeface="Trebuchet MS" pitchFamily="84" charset="0"/>
              </a:rPr>
              <a:t>Jose S.</a:t>
            </a:r>
          </a:p>
          <a:p>
            <a:r>
              <a:rPr lang="en-US" dirty="0" smtClean="0">
                <a:latin typeface="Trebuchet MS" pitchFamily="84" charset="0"/>
              </a:rPr>
              <a:t>Carlos T.</a:t>
            </a:r>
          </a:p>
          <a:p>
            <a:r>
              <a:rPr lang="en-US" dirty="0" smtClean="0">
                <a:latin typeface="Trebuchet MS" pitchFamily="84" charset="0"/>
              </a:rPr>
              <a:t>Iris V.</a:t>
            </a:r>
          </a:p>
          <a:p>
            <a:endParaRPr lang="en-US" dirty="0">
              <a:latin typeface="Trebuchet MS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7162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District Report- SS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5260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09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Alliance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44.21%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56%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CRMA #5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48.77%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51.92%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CRMA #5- SS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5260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620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BM3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Advanced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92D050"/>
                          </a:solidFill>
                        </a:rPr>
                        <a:t>Proficient</a:t>
                      </a:r>
                      <a:endParaRPr lang="en-US" sz="2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Basic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C000"/>
                          </a:solidFill>
                        </a:rPr>
                        <a:t>Below</a:t>
                      </a:r>
                      <a:r>
                        <a:rPr lang="en-US" sz="2200" baseline="0" dirty="0" smtClean="0">
                          <a:solidFill>
                            <a:srgbClr val="FFC000"/>
                          </a:solidFill>
                        </a:rPr>
                        <a:t> Basic</a:t>
                      </a:r>
                      <a:endParaRPr lang="en-US" sz="2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D82828"/>
                          </a:solidFill>
                        </a:rPr>
                        <a:t>Far</a:t>
                      </a:r>
                      <a:r>
                        <a:rPr lang="en-US" sz="2200" baseline="0" dirty="0" smtClean="0">
                          <a:solidFill>
                            <a:srgbClr val="D82828"/>
                          </a:solidFill>
                        </a:rPr>
                        <a:t> Below Basic</a:t>
                      </a:r>
                      <a:endParaRPr lang="en-US" sz="2200" dirty="0">
                        <a:solidFill>
                          <a:srgbClr val="D8282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2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SS Class Report – BM 2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8760" y="1295400"/>
          <a:ext cx="420624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/>
                <a:gridCol w="1402080"/>
                <a:gridCol w="1402080"/>
              </a:tblGrid>
              <a:tr h="60960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B050"/>
                          </a:solidFill>
                        </a:rPr>
                        <a:t>Advanced</a:t>
                      </a:r>
                      <a:endParaRPr lang="en-US" sz="2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92D050"/>
                          </a:solidFill>
                        </a:rPr>
                        <a:t>Proficient</a:t>
                      </a:r>
                      <a:endParaRPr lang="en-US" sz="22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Basic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C000"/>
                          </a:solidFill>
                        </a:rPr>
                        <a:t>Below</a:t>
                      </a:r>
                      <a:r>
                        <a:rPr lang="en-US" sz="2200" baseline="0" dirty="0" smtClean="0">
                          <a:solidFill>
                            <a:srgbClr val="FFC000"/>
                          </a:solidFill>
                        </a:rPr>
                        <a:t> Basic</a:t>
                      </a:r>
                      <a:endParaRPr lang="en-US" sz="2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D82828"/>
                          </a:solidFill>
                        </a:rPr>
                        <a:t>Far</a:t>
                      </a:r>
                      <a:r>
                        <a:rPr lang="en-US" sz="2200" baseline="0" dirty="0" smtClean="0">
                          <a:solidFill>
                            <a:srgbClr val="D82828"/>
                          </a:solidFill>
                        </a:rPr>
                        <a:t> Below Basic</a:t>
                      </a:r>
                      <a:endParaRPr lang="en-US" sz="2200" dirty="0">
                        <a:solidFill>
                          <a:srgbClr val="D8282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78" name="TextBox 3"/>
          <p:cNvSpPr txBox="1">
            <a:spLocks noChangeArrowheads="1"/>
          </p:cNvSpPr>
          <p:nvPr/>
        </p:nvSpPr>
        <p:spPr bwMode="auto">
          <a:xfrm>
            <a:off x="6858000" y="2286000"/>
            <a:ext cx="2286000" cy="507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u="sng" dirty="0" smtClean="0">
                <a:latin typeface="Trebuchet MS" pitchFamily="84" charset="0"/>
              </a:rPr>
              <a:t>PROFICIENT</a:t>
            </a:r>
          </a:p>
          <a:p>
            <a:r>
              <a:rPr lang="en-US" dirty="0" smtClean="0">
                <a:latin typeface="Trebuchet MS" pitchFamily="84" charset="0"/>
              </a:rPr>
              <a:t>Aracely</a:t>
            </a:r>
          </a:p>
          <a:p>
            <a:r>
              <a:rPr lang="en-US" dirty="0" smtClean="0">
                <a:latin typeface="Trebuchet MS" pitchFamily="84" charset="0"/>
              </a:rPr>
              <a:t>Marco G.</a:t>
            </a:r>
          </a:p>
          <a:p>
            <a:r>
              <a:rPr lang="en-US" dirty="0" smtClean="0">
                <a:latin typeface="Trebuchet MS" pitchFamily="84" charset="0"/>
              </a:rPr>
              <a:t>April</a:t>
            </a:r>
            <a:br>
              <a:rPr lang="en-US" dirty="0" smtClean="0">
                <a:latin typeface="Trebuchet MS" pitchFamily="84" charset="0"/>
              </a:rPr>
            </a:br>
            <a:r>
              <a:rPr lang="en-US" dirty="0" smtClean="0">
                <a:latin typeface="Trebuchet MS" pitchFamily="84" charset="0"/>
              </a:rPr>
              <a:t>David</a:t>
            </a:r>
          </a:p>
          <a:p>
            <a:r>
              <a:rPr lang="en-US" dirty="0" smtClean="0">
                <a:latin typeface="Trebuchet MS" pitchFamily="84" charset="0"/>
              </a:rPr>
              <a:t>Ricardo</a:t>
            </a:r>
          </a:p>
          <a:p>
            <a:r>
              <a:rPr lang="en-US" dirty="0" smtClean="0">
                <a:latin typeface="Trebuchet MS" pitchFamily="84" charset="0"/>
              </a:rPr>
              <a:t>Jamileth</a:t>
            </a:r>
          </a:p>
          <a:p>
            <a:r>
              <a:rPr lang="en-US" dirty="0" smtClean="0">
                <a:latin typeface="Trebuchet MS" pitchFamily="84" charset="0"/>
              </a:rPr>
              <a:t>Samantha</a:t>
            </a:r>
          </a:p>
          <a:p>
            <a:r>
              <a:rPr lang="en-US" dirty="0" err="1" smtClean="0">
                <a:latin typeface="Trebuchet MS" pitchFamily="84" charset="0"/>
              </a:rPr>
              <a:t>Mikael</a:t>
            </a:r>
            <a:endParaRPr lang="en-US" dirty="0" smtClean="0">
              <a:latin typeface="Trebuchet MS" pitchFamily="84" charset="0"/>
            </a:endParaRPr>
          </a:p>
          <a:p>
            <a:r>
              <a:rPr lang="en-US" dirty="0" smtClean="0">
                <a:latin typeface="Trebuchet MS" pitchFamily="84" charset="0"/>
              </a:rPr>
              <a:t>Alejandra</a:t>
            </a:r>
          </a:p>
          <a:p>
            <a:r>
              <a:rPr lang="en-US" dirty="0" err="1" smtClean="0">
                <a:latin typeface="Trebuchet MS" pitchFamily="84" charset="0"/>
              </a:rPr>
              <a:t>Itzel</a:t>
            </a:r>
            <a:endParaRPr lang="en-US" dirty="0" smtClean="0">
              <a:latin typeface="Trebuchet MS" pitchFamily="84" charset="0"/>
            </a:endParaRPr>
          </a:p>
          <a:p>
            <a:r>
              <a:rPr lang="en-US" dirty="0" smtClean="0">
                <a:latin typeface="Trebuchet MS" pitchFamily="84" charset="0"/>
              </a:rPr>
              <a:t>Jacob</a:t>
            </a:r>
          </a:p>
          <a:p>
            <a:r>
              <a:rPr lang="en-US" dirty="0" smtClean="0">
                <a:latin typeface="Trebuchet MS" pitchFamily="84" charset="0"/>
              </a:rPr>
              <a:t>Yerdicel</a:t>
            </a:r>
          </a:p>
          <a:p>
            <a:r>
              <a:rPr lang="en-US" dirty="0" smtClean="0">
                <a:latin typeface="Trebuchet MS" pitchFamily="84" charset="0"/>
              </a:rPr>
              <a:t>Victor</a:t>
            </a:r>
          </a:p>
          <a:p>
            <a:r>
              <a:rPr lang="en-US" dirty="0" err="1" smtClean="0">
                <a:latin typeface="Trebuchet MS" pitchFamily="84" charset="0"/>
              </a:rPr>
              <a:t>Citlalli</a:t>
            </a:r>
            <a:endParaRPr lang="en-US" dirty="0" smtClean="0">
              <a:latin typeface="Trebuchet MS" pitchFamily="84" charset="0"/>
            </a:endParaRPr>
          </a:p>
          <a:p>
            <a:r>
              <a:rPr lang="en-US" dirty="0" smtClean="0">
                <a:latin typeface="Trebuchet MS" pitchFamily="84" charset="0"/>
              </a:rPr>
              <a:t>Eric</a:t>
            </a:r>
          </a:p>
          <a:p>
            <a:pPr algn="ctr"/>
            <a:endParaRPr lang="en-US" b="1" i="1" u="sng" dirty="0" smtClean="0">
              <a:latin typeface="Trebuchet MS" pitchFamily="84" charset="0"/>
            </a:endParaRPr>
          </a:p>
          <a:p>
            <a:endParaRPr lang="en-US" dirty="0">
              <a:latin typeface="Trebuchet MS" pitchFamily="8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019800" y="1143000"/>
            <a:ext cx="22860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u="sng" dirty="0" smtClean="0">
                <a:latin typeface="Trebuchet MS" pitchFamily="84" charset="0"/>
              </a:rPr>
              <a:t>ADVANCED</a:t>
            </a:r>
          </a:p>
          <a:p>
            <a:r>
              <a:rPr lang="en-US" dirty="0" smtClean="0">
                <a:latin typeface="Trebuchet MS" pitchFamily="84" charset="0"/>
              </a:rPr>
              <a:t>Luz</a:t>
            </a:r>
          </a:p>
          <a:p>
            <a:r>
              <a:rPr lang="en-US" dirty="0" smtClean="0">
                <a:latin typeface="Trebuchet MS" pitchFamily="84" charset="0"/>
              </a:rPr>
              <a:t>Alyssa</a:t>
            </a:r>
          </a:p>
          <a:p>
            <a:r>
              <a:rPr lang="en-US" dirty="0" smtClean="0">
                <a:latin typeface="Trebuchet MS" pitchFamily="84" charset="0"/>
              </a:rPr>
              <a:t>Alejandro</a:t>
            </a:r>
          </a:p>
          <a:p>
            <a:endParaRPr lang="en-US" dirty="0" smtClean="0">
              <a:latin typeface="Trebuchet MS" pitchFamily="84" charset="0"/>
            </a:endParaRPr>
          </a:p>
          <a:p>
            <a:endParaRPr lang="en-US" dirty="0">
              <a:latin typeface="Trebuchet MS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P030005934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w Cen MT Condensed Extra Bold"/>
        <a:ea typeface=""/>
        <a:cs typeface=""/>
      </a:majorFont>
      <a:minorFont>
        <a:latin typeface="Trebuchet MS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221</Words>
  <Application>Microsoft Macintosh PowerPoint</Application>
  <PresentationFormat>On-screen Show (4:3)</PresentationFormat>
  <Paragraphs>147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TP030005934</vt:lpstr>
      <vt:lpstr>Benchmark Report 2012-2013</vt:lpstr>
      <vt:lpstr>District Report- ELA</vt:lpstr>
      <vt:lpstr>CRMA #5- ELA</vt:lpstr>
      <vt:lpstr>ELA Class Report – BM2</vt:lpstr>
      <vt:lpstr>District Report- SS</vt:lpstr>
      <vt:lpstr>CRMA #5- SS</vt:lpstr>
      <vt:lpstr>SS Class Report – BM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Report 2010-2011</dc:title>
  <cp:lastModifiedBy>Alliance</cp:lastModifiedBy>
  <cp:revision>10</cp:revision>
  <dcterms:created xsi:type="dcterms:W3CDTF">2013-01-08T22:57:26Z</dcterms:created>
  <dcterms:modified xsi:type="dcterms:W3CDTF">2013-01-08T22:57:49Z</dcterms:modified>
</cp:coreProperties>
</file>